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59" r:id="rId5"/>
    <p:sldId id="260" r:id="rId6"/>
    <p:sldId id="270" r:id="rId7"/>
    <p:sldId id="271" r:id="rId8"/>
    <p:sldId id="261" r:id="rId9"/>
    <p:sldId id="258" r:id="rId10"/>
    <p:sldId id="268" r:id="rId11"/>
    <p:sldId id="272" r:id="rId12"/>
    <p:sldId id="274" r:id="rId13"/>
    <p:sldId id="275" r:id="rId14"/>
    <p:sldId id="269" r:id="rId15"/>
    <p:sldId id="273" r:id="rId16"/>
    <p:sldId id="262" r:id="rId17"/>
    <p:sldId id="265" r:id="rId18"/>
    <p:sldId id="263" r:id="rId19"/>
    <p:sldId id="26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1"/>
    <p:restoredTop sz="94666"/>
  </p:normalViewPr>
  <p:slideViewPr>
    <p:cSldViewPr snapToGrid="0" snapToObjects="1">
      <p:cViewPr varScale="1">
        <p:scale>
          <a:sx n="108" d="100"/>
          <a:sy n="108" d="100"/>
        </p:scale>
        <p:origin x="1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15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cap="none" baseline="0" dirty="0">
                <a:solidFill>
                  <a:schemeClr val="accent2">
                    <a:lumMod val="75000"/>
                  </a:schemeClr>
                </a:solidFill>
              </a:rPr>
              <a:t>Attività con imprese profit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15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53728976040192711"/>
          <c:y val="0.15117413911110028"/>
          <c:w val="0.40139418961835766"/>
          <c:h val="0.72761565432611053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'Consolida - Bilancio sociale e '!$AAN$50:$AAR$50</c:f>
              <c:strCache>
                <c:ptCount val="5"/>
                <c:pt idx="0">
                  <c:v>per la realizzazione condivisa di fasi di produzione del bene/servizio</c:v>
                </c:pt>
                <c:pt idx="1">
                  <c:v>compartecipando ad ATI e ad appalti pubblici</c:v>
                </c:pt>
                <c:pt idx="2">
                  <c:v>per la formazione di soggetti svantaggiati e il loro successivo collocamento</c:v>
                </c:pt>
                <c:pt idx="3">
                  <c:v>per la realizzazione di attività di interesse sociale per la comunità locale</c:v>
                </c:pt>
                <c:pt idx="4">
                  <c:v>ottenendo donazioni e supporto economico a progetti sociali</c:v>
                </c:pt>
              </c:strCache>
            </c:strRef>
          </c:cat>
          <c:val>
            <c:numRef>
              <c:f>'Consolida - Bilancio sociale e '!$AAN$51:$AAR$51</c:f>
              <c:numCache>
                <c:formatCode>0.0%</c:formatCode>
                <c:ptCount val="5"/>
                <c:pt idx="0">
                  <c:v>0.63446969696969702</c:v>
                </c:pt>
                <c:pt idx="1">
                  <c:v>0.12689393939393939</c:v>
                </c:pt>
                <c:pt idx="2">
                  <c:v>0.53977272727272729</c:v>
                </c:pt>
                <c:pt idx="3">
                  <c:v>0.63446969696969702</c:v>
                </c:pt>
                <c:pt idx="4">
                  <c:v>0.12689393939393939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7E-4A9E-B7B8-A96D26F53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639628488"/>
        <c:axId val="639628880"/>
      </c:barChart>
      <c:catAx>
        <c:axId val="639628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9628880"/>
        <c:crosses val="autoZero"/>
        <c:auto val="1"/>
        <c:lblAlgn val="ctr"/>
        <c:lblOffset val="100"/>
        <c:noMultiLvlLbl val="0"/>
      </c:catAx>
      <c:valAx>
        <c:axId val="63962888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9628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baseline="0" dirty="0">
                <a:solidFill>
                  <a:schemeClr val="accent6"/>
                </a:solidFill>
                <a:latin typeface="Calibri" panose="020F0502020204030204"/>
              </a:rPr>
              <a:t>Attività con altri enti di 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538350311414537"/>
          <c:y val="0.20601423852199391"/>
          <c:w val="0.29574374371898809"/>
          <c:h val="0.66509246757219387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2674255112476571E-2"/>
                  <c:y val="7.293668231495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20D-4CA7-AC60-47575A53EF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209106134971257E-3"/>
                  <c:y val="-3.07101820273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0D-4CA7-AC60-47575A53EF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588184474251056E-17"/>
                  <c:y val="-2.3032636520512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0D-4CA7-AC60-47575A53EF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311523271985005E-2"/>
                  <c:y val="3.83877275341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0D-4CA7-AC60-47575A53EF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948791431493501E-2"/>
                  <c:y val="4.606527304102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0D-4CA7-AC60-47575A53EF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 - Bilancio sociale e '!$ABP$44:$ABV$44</c:f>
              <c:strCache>
                <c:ptCount val="7"/>
                <c:pt idx="0">
                  <c:v>accogliendo parte degli utenti che le altre non riescono ad accogliere</c:v>
                </c:pt>
                <c:pt idx="1">
                  <c:v>condividendo fasi della realizzazione del bene/servizio</c:v>
                </c:pt>
                <c:pt idx="2">
                  <c:v>realizzando ATI e partecipando ad appalti pubblici</c:v>
                </c:pt>
                <c:pt idx="3">
                  <c:v>per offrire agli utenti servizi integrati</c:v>
                </c:pt>
                <c:pt idx="4">
                  <c:v>per la co-progettazione di servizi sul territorio</c:v>
                </c:pt>
                <c:pt idx="5">
                  <c:v>per la realizzazione di economie di scala su alcune attività</c:v>
                </c:pt>
                <c:pt idx="6">
                  <c:v>per la condivisione di conoscenze</c:v>
                </c:pt>
              </c:strCache>
            </c:strRef>
          </c:cat>
          <c:val>
            <c:numRef>
              <c:f>'Consolida - Bilancio sociale e '!$ABP$45:$ABV$45</c:f>
              <c:numCache>
                <c:formatCode>0.0%</c:formatCode>
                <c:ptCount val="7"/>
                <c:pt idx="0">
                  <c:v>0.54545454545454541</c:v>
                </c:pt>
                <c:pt idx="1">
                  <c:v>0.30303030303030304</c:v>
                </c:pt>
                <c:pt idx="2">
                  <c:v>0.36363636363636365</c:v>
                </c:pt>
                <c:pt idx="3">
                  <c:v>0.39393939393939392</c:v>
                </c:pt>
                <c:pt idx="4">
                  <c:v>0.21212121212121213</c:v>
                </c:pt>
                <c:pt idx="5">
                  <c:v>0.45454545454545453</c:v>
                </c:pt>
                <c:pt idx="6">
                  <c:v>0.5757575757575758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0D-4CA7-AC60-47575A53EF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7626144"/>
        <c:axId val="107626536"/>
      </c:radarChart>
      <c:catAx>
        <c:axId val="10762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626536"/>
        <c:crosses val="autoZero"/>
        <c:auto val="1"/>
        <c:lblAlgn val="ctr"/>
        <c:lblOffset val="100"/>
        <c:noMultiLvlLbl val="0"/>
      </c:catAx>
      <c:valAx>
        <c:axId val="107626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cross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76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20055941174271"/>
          <c:y val="0.16919720665608914"/>
          <c:w val="0.35891848873852594"/>
          <c:h val="0.65709469359137063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2.48836260515672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50-4040-8F4F-EF29DC43B3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 - Bilancio sociale e '!$AIP$44:$AIX$44</c:f>
              <c:strCache>
                <c:ptCount val="9"/>
                <c:pt idx="0">
                  <c:v>co-progettazione</c:v>
                </c:pt>
                <c:pt idx="1">
                  <c:v>confronto su bisogni emergenti</c:v>
                </c:pt>
                <c:pt idx="2">
                  <c:v>realizzazione indagini</c:v>
                </c:pt>
                <c:pt idx="3">
                  <c:v>comunicazione e informazione</c:v>
                </c:pt>
                <c:pt idx="4">
                  <c:v>attività socio-culturali</c:v>
                </c:pt>
                <c:pt idx="5">
                  <c:v>apertura alla comunità</c:v>
                </c:pt>
                <c:pt idx="6">
                  <c:v>realizzazione di servizi alla comunità</c:v>
                </c:pt>
                <c:pt idx="7">
                  <c:v>sviluppo di capitale sociale</c:v>
                </c:pt>
                <c:pt idx="8">
                  <c:v>incremento dell'inclusione sociale</c:v>
                </c:pt>
              </c:strCache>
            </c:strRef>
          </c:cat>
          <c:val>
            <c:numRef>
              <c:f>'Consolida - Bilancio sociale e '!$AIP$45:$AIX$45</c:f>
              <c:numCache>
                <c:formatCode>0.00</c:formatCode>
                <c:ptCount val="9"/>
                <c:pt idx="0">
                  <c:v>5.9642857142857144</c:v>
                </c:pt>
                <c:pt idx="1">
                  <c:v>5.9285714285714288</c:v>
                </c:pt>
                <c:pt idx="2">
                  <c:v>4.9285714285714288</c:v>
                </c:pt>
                <c:pt idx="3">
                  <c:v>5.8928571428571432</c:v>
                </c:pt>
                <c:pt idx="4">
                  <c:v>5.0714285714285712</c:v>
                </c:pt>
                <c:pt idx="5">
                  <c:v>5</c:v>
                </c:pt>
                <c:pt idx="6">
                  <c:v>5.6428571428571432</c:v>
                </c:pt>
                <c:pt idx="7">
                  <c:v>7.1071428571428568</c:v>
                </c:pt>
                <c:pt idx="8">
                  <c:v>6.8214285714285712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50-4040-8F4F-EF29DC43B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27320"/>
        <c:axId val="646992344"/>
      </c:radarChart>
      <c:catAx>
        <c:axId val="10762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6992344"/>
        <c:crosses val="autoZero"/>
        <c:auto val="1"/>
        <c:lblAlgn val="ctr"/>
        <c:lblOffset val="100"/>
        <c:noMultiLvlLbl val="0"/>
      </c:catAx>
      <c:valAx>
        <c:axId val="646992344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076273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>
                <a:solidFill>
                  <a:schemeClr val="accent2"/>
                </a:solidFill>
              </a:rPr>
              <a:t>Cambiamenti</a:t>
            </a:r>
            <a:r>
              <a:rPr lang="it-IT" sz="1800" baseline="0" dirty="0">
                <a:solidFill>
                  <a:schemeClr val="accent2"/>
                </a:solidFill>
              </a:rPr>
              <a:t> generati</a:t>
            </a:r>
            <a:endParaRPr lang="it-IT" sz="1800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1.9879779972329205E-3"/>
          <c:y val="9.1340564278928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0373475625490542"/>
          <c:y val="0.30403837241808901"/>
          <c:w val="0.37661572240808339"/>
          <c:h val="0.57048639710411952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6704308193978762E-2"/>
                  <c:y val="1.588531552677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EEC-4770-A2C1-AB521453965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 - Bilancio sociale e '!$AIY$44:$AJF$44</c:f>
              <c:strCache>
                <c:ptCount val="8"/>
                <c:pt idx="0">
                  <c:v>riduzione problemi sociali e marginalità</c:v>
                </c:pt>
                <c:pt idx="1">
                  <c:v>coinvolgimento in obiettivi sociali</c:v>
                </c:pt>
                <c:pt idx="2">
                  <c:v>creazione di sentimenti di fiducia e altruismo</c:v>
                </c:pt>
                <c:pt idx="3">
                  <c:v>miglioramento della qualità della vita</c:v>
                </c:pt>
                <c:pt idx="4">
                  <c:v>buon livello di consenso</c:v>
                </c:pt>
                <c:pt idx="5">
                  <c:v>stimoli al cambiamento e all'innovazione sociale</c:v>
                </c:pt>
                <c:pt idx="6">
                  <c:v>luogo di relazione sociale</c:v>
                </c:pt>
                <c:pt idx="7">
                  <c:v>formazione al bene comune</c:v>
                </c:pt>
              </c:strCache>
            </c:strRef>
          </c:cat>
          <c:val>
            <c:numRef>
              <c:f>'Consolida - Bilancio sociale e '!$AIY$45:$AJF$45</c:f>
              <c:numCache>
                <c:formatCode>0.00</c:formatCode>
                <c:ptCount val="8"/>
                <c:pt idx="0">
                  <c:v>7.2142857142857144</c:v>
                </c:pt>
                <c:pt idx="1">
                  <c:v>5.5357142857142856</c:v>
                </c:pt>
                <c:pt idx="2">
                  <c:v>5.8214285714285712</c:v>
                </c:pt>
                <c:pt idx="3">
                  <c:v>7.1071428571428568</c:v>
                </c:pt>
                <c:pt idx="4">
                  <c:v>7.25</c:v>
                </c:pt>
                <c:pt idx="5">
                  <c:v>6.1785714285714288</c:v>
                </c:pt>
                <c:pt idx="6">
                  <c:v>6.5</c:v>
                </c:pt>
                <c:pt idx="7">
                  <c:v>5.5357142857142856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EC-4770-A2C1-AB52145396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46993128"/>
        <c:axId val="646993520"/>
      </c:radarChart>
      <c:catAx>
        <c:axId val="64699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1100"/>
              </a:lnSpc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6993520"/>
        <c:crosses val="autoZero"/>
        <c:auto val="1"/>
        <c:lblAlgn val="ctr"/>
        <c:lblOffset val="100"/>
        <c:noMultiLvlLbl val="0"/>
      </c:catAx>
      <c:valAx>
        <c:axId val="646993520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4699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Foglio1!$A$92:$A$98</c:f>
              <c:strCache>
                <c:ptCount val="7"/>
                <c:pt idx="0">
                  <c:v>co-progettazione dei servizi</c:v>
                </c:pt>
                <c:pt idx="1">
                  <c:v>tavoli di lavoro sui i servizi</c:v>
                </c:pt>
                <c:pt idx="2">
                  <c:v>ricerca di occupazione per soggetti svantaggiati</c:v>
                </c:pt>
                <c:pt idx="3">
                  <c:v>ricerca di sinergie con imprese del territorio</c:v>
                </c:pt>
                <c:pt idx="4">
                  <c:v>pianificazione per rispondere ai problemi sociali del territorio</c:v>
                </c:pt>
                <c:pt idx="5">
                  <c:v>pianificazione su problemi occupazionali</c:v>
                </c:pt>
                <c:pt idx="6">
                  <c:v>definizione di politiche territoriali</c:v>
                </c:pt>
              </c:strCache>
            </c:strRef>
          </c:cat>
          <c:val>
            <c:numRef>
              <c:f>Foglio1!$B$92:$B$98</c:f>
              <c:numCache>
                <c:formatCode>0.0%</c:formatCode>
                <c:ptCount val="7"/>
                <c:pt idx="0">
                  <c:v>0.75757575757575757</c:v>
                </c:pt>
                <c:pt idx="1">
                  <c:v>0.78787878787878785</c:v>
                </c:pt>
                <c:pt idx="2">
                  <c:v>0.33333333333333331</c:v>
                </c:pt>
                <c:pt idx="3">
                  <c:v>0.5757575757575758</c:v>
                </c:pt>
                <c:pt idx="4">
                  <c:v>0.51515151515151514</c:v>
                </c:pt>
                <c:pt idx="5">
                  <c:v>0.12121212121212122</c:v>
                </c:pt>
                <c:pt idx="6">
                  <c:v>0.21212121212121213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B-4591-B52F-5FBC57001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646994304"/>
        <c:axId val="646994696"/>
      </c:barChart>
      <c:catAx>
        <c:axId val="64699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6994696"/>
        <c:crosses val="autoZero"/>
        <c:auto val="1"/>
        <c:lblAlgn val="ctr"/>
        <c:lblOffset val="100"/>
        <c:noMultiLvlLbl val="0"/>
      </c:catAx>
      <c:valAx>
        <c:axId val="64699469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6994304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90BA1-39F8-4C83-91BE-B908AB1E22A0}" type="datetimeFigureOut">
              <a:rPr lang="it-IT" smtClean="0"/>
              <a:t>10/09/2019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E17B9-9C46-4A0C-9155-0B5CA7CE2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59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E17B9-9C46-4A0C-9155-0B5CA7CE23E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2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316A7C8-4CCB-3647-A2DA-E7EB0FFBA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578"/>
            <a:ext cx="12192000" cy="6823422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xmlns="" id="{B5CB99EA-3599-5E42-B884-57983348B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875" y="3434500"/>
            <a:ext cx="5523126" cy="115552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Modifica gli stili del testo dello schema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601AFA70-1598-B14E-8A3F-D32B05BB5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314" y="4601028"/>
            <a:ext cx="5522686" cy="756809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0607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88C41236-9214-E44F-BFBC-6794679EE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2667000"/>
          </a:xfrm>
          <a:prstGeom prst="rect">
            <a:avLst/>
          </a:prstGeom>
        </p:spPr>
      </p:pic>
      <p:sp>
        <p:nvSpPr>
          <p:cNvPr id="16" name="Segnaposto testo 9">
            <a:extLst>
              <a:ext uri="{FF2B5EF4-FFF2-40B4-BE49-F238E27FC236}">
                <a16:creationId xmlns:a16="http://schemas.microsoft.com/office/drawing/2014/main" xmlns="" id="{6460B884-C189-ED4B-A46D-30EC4FA3AC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013" y="586353"/>
            <a:ext cx="10210006" cy="314325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7" name="Segnaposto testo 12">
            <a:extLst>
              <a:ext uri="{FF2B5EF4-FFF2-40B4-BE49-F238E27FC236}">
                <a16:creationId xmlns:a16="http://schemas.microsoft.com/office/drawing/2014/main" xmlns="" id="{1F0DA7EF-516F-E443-8F6A-2D05E70BD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xmlns="" id="{0B9AA733-39EF-1C44-BB6E-BB0509386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9B151087-90E4-474F-B997-343ABA1C92D3}" type="datetimeFigureOut">
              <a:rPr lang="it-IT" smtClean="0"/>
              <a:pPr/>
              <a:t>10/09/2019</a:t>
            </a:fld>
            <a:endParaRPr lang="it-IT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xmlns="" id="{D552A5BA-A3A7-8840-AB42-44D014A98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xmlns="" id="{559485E5-697E-1441-9536-3E4AB615F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438D4B33-93DD-C04F-8358-1B1DB379B9A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D622BE57-F5D5-2D45-8B10-895054EA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123033"/>
            <a:ext cx="9586913" cy="457199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4020202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146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E03607A-75C4-4A44-867B-1EF36D4ED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289"/>
            <a:ext cx="12192000" cy="6823422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xmlns="" id="{B5CB99EA-3599-5E42-B884-57983348B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0856" y="2227943"/>
            <a:ext cx="3955143" cy="1201057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165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005DF65-C6EA-0A47-A19F-117FBF8CD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2667000"/>
          </a:xfrm>
          <a:prstGeom prst="rect">
            <a:avLst/>
          </a:prstGeom>
        </p:spPr>
      </p:pic>
      <p:sp>
        <p:nvSpPr>
          <p:cNvPr id="13" name="Segnaposto data 3">
            <a:extLst>
              <a:ext uri="{FF2B5EF4-FFF2-40B4-BE49-F238E27FC236}">
                <a16:creationId xmlns:a16="http://schemas.microsoft.com/office/drawing/2014/main" xmlns="" id="{75C1E2C3-EE37-144F-A683-6B1EDA047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9B151087-90E4-474F-B997-343ABA1C92D3}" type="datetimeFigureOut">
              <a:rPr lang="it-IT" smtClean="0"/>
              <a:pPr/>
              <a:t>10/09/2019</a:t>
            </a:fld>
            <a:endParaRPr lang="it-IT" dirty="0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xmlns="" id="{F20154DF-B2D4-174A-AD7E-21DB9056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xmlns="" id="{8D6D5E17-55DA-9C42-A8BC-BC8120E26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438D4B33-93DD-C04F-8358-1B1DB379B9A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Segnaposto testo 9">
            <a:extLst>
              <a:ext uri="{FF2B5EF4-FFF2-40B4-BE49-F238E27FC236}">
                <a16:creationId xmlns:a16="http://schemas.microsoft.com/office/drawing/2014/main" xmlns="" id="{620FED09-3926-114E-8A89-2AD6EF419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013" y="586353"/>
            <a:ext cx="10210006" cy="314325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7" name="Segnaposto testo 12">
            <a:extLst>
              <a:ext uri="{FF2B5EF4-FFF2-40B4-BE49-F238E27FC236}">
                <a16:creationId xmlns:a16="http://schemas.microsoft.com/office/drawing/2014/main" xmlns="" id="{60675B3C-B70C-664C-9F01-ACEA5D878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D7B8B161-838A-6C4B-9531-671B14CA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123033"/>
            <a:ext cx="9586913" cy="457199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4020202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490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xmlns="" id="{B5CB99EA-3599-5E42-B884-57983348BD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8542" y="1610312"/>
            <a:ext cx="4227340" cy="19347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t-IT" dirty="0"/>
              <a:t>Modifica gli stili del testo dello schema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54ABCF4-3D05-9448-86BE-40E367F52D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578"/>
            <a:ext cx="12192000" cy="6823422"/>
          </a:xfrm>
          <a:prstGeom prst="rect">
            <a:avLst/>
          </a:prstGeom>
        </p:spPr>
      </p:pic>
      <p:sp>
        <p:nvSpPr>
          <p:cNvPr id="5" name="Segnaposto testo 9">
            <a:extLst>
              <a:ext uri="{FF2B5EF4-FFF2-40B4-BE49-F238E27FC236}">
                <a16:creationId xmlns:a16="http://schemas.microsoft.com/office/drawing/2014/main" xmlns="" id="{458F8B69-33C1-5D45-9126-ADE23CE56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875" y="4090451"/>
            <a:ext cx="5523126" cy="133128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8441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8CE4B825-328F-B741-8C4A-D8DCE6FA8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2667000"/>
          </a:xfrm>
          <a:prstGeom prst="rect">
            <a:avLst/>
          </a:prstGeom>
        </p:spPr>
      </p:pic>
      <p:sp>
        <p:nvSpPr>
          <p:cNvPr id="16" name="Segnaposto testo 9">
            <a:extLst>
              <a:ext uri="{FF2B5EF4-FFF2-40B4-BE49-F238E27FC236}">
                <a16:creationId xmlns:a16="http://schemas.microsoft.com/office/drawing/2014/main" xmlns="" id="{3960BC95-7EC5-AF40-96D8-404144367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013" y="586353"/>
            <a:ext cx="10210006" cy="314325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7" name="Segnaposto testo 12">
            <a:extLst>
              <a:ext uri="{FF2B5EF4-FFF2-40B4-BE49-F238E27FC236}">
                <a16:creationId xmlns:a16="http://schemas.microsoft.com/office/drawing/2014/main" xmlns="" id="{FF964B69-1DEB-824B-BD66-1AB9B723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xmlns="" id="{CE1CB87D-18A3-CD42-B121-030909CE1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9B151087-90E4-474F-B997-343ABA1C92D3}" type="datetimeFigureOut">
              <a:rPr lang="it-IT" smtClean="0"/>
              <a:pPr/>
              <a:t>10/09/2019</a:t>
            </a:fld>
            <a:endParaRPr lang="it-IT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xmlns="" id="{9A960C0E-3454-CC4E-824F-8AFC080A2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xmlns="" id="{E23CC50B-E296-6142-A74C-F4002A24E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438D4B33-93DD-C04F-8358-1B1DB379B9A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B9C44C3A-AF5F-C64D-AA2F-DBC5F51B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123033"/>
            <a:ext cx="9586913" cy="457199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4020202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1373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C2A4555-4929-D249-99F9-98C3188AB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578"/>
            <a:ext cx="12192000" cy="6823422"/>
          </a:xfrm>
          <a:prstGeom prst="rect">
            <a:avLst/>
          </a:prstGeom>
        </p:spPr>
      </p:pic>
      <p:sp>
        <p:nvSpPr>
          <p:cNvPr id="4" name="Segnaposto testo 9">
            <a:extLst>
              <a:ext uri="{FF2B5EF4-FFF2-40B4-BE49-F238E27FC236}">
                <a16:creationId xmlns:a16="http://schemas.microsoft.com/office/drawing/2014/main" xmlns="" id="{7995E346-C5F5-AE4C-8637-7B9CE0833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875" y="4090451"/>
            <a:ext cx="5523126" cy="133128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637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6A36147-A32A-8243-8FD3-28D0DD703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2667000"/>
          </a:xfrm>
          <a:prstGeom prst="rect">
            <a:avLst/>
          </a:prstGeom>
        </p:spPr>
      </p:pic>
      <p:sp>
        <p:nvSpPr>
          <p:cNvPr id="11" name="Segnaposto testo 9">
            <a:extLst>
              <a:ext uri="{FF2B5EF4-FFF2-40B4-BE49-F238E27FC236}">
                <a16:creationId xmlns:a16="http://schemas.microsoft.com/office/drawing/2014/main" xmlns="" id="{9B004E10-4A6D-754E-8DF0-4A742A8163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013" y="586353"/>
            <a:ext cx="10210006" cy="314325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2" name="Segnaposto testo 12">
            <a:extLst>
              <a:ext uri="{FF2B5EF4-FFF2-40B4-BE49-F238E27FC236}">
                <a16:creationId xmlns:a16="http://schemas.microsoft.com/office/drawing/2014/main" xmlns="" id="{7D68B4AC-7629-324D-93CA-EB2C83ED37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xmlns="" id="{96D18B4F-8FDD-EA44-AB51-6AE2461ED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9B151087-90E4-474F-B997-343ABA1C92D3}" type="datetimeFigureOut">
              <a:rPr lang="it-IT" smtClean="0"/>
              <a:pPr/>
              <a:t>10/09/2019</a:t>
            </a:fld>
            <a:endParaRPr lang="it-IT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xmlns="" id="{427C85B7-A92A-6D49-A173-F08B67302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xmlns="" id="{004B539E-880D-3E4E-BF67-55A9843FC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438D4B33-93DD-C04F-8358-1B1DB379B9A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xmlns="" id="{5BBBC78A-C56A-F341-8A08-ECEFE655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123033"/>
            <a:ext cx="9586913" cy="457199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4020202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5159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300AEE8-3BAC-A14F-A7C5-D0792ECD2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578"/>
            <a:ext cx="12192000" cy="6823422"/>
          </a:xfrm>
          <a:prstGeom prst="rect">
            <a:avLst/>
          </a:prstGeom>
        </p:spPr>
      </p:pic>
      <p:sp>
        <p:nvSpPr>
          <p:cNvPr id="4" name="Segnaposto testo 9">
            <a:extLst>
              <a:ext uri="{FF2B5EF4-FFF2-40B4-BE49-F238E27FC236}">
                <a16:creationId xmlns:a16="http://schemas.microsoft.com/office/drawing/2014/main" xmlns="" id="{E92781E8-76E2-A44F-A736-E15CA0402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875" y="4090451"/>
            <a:ext cx="5523126" cy="133128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519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33115294-D397-B147-BB69-172D0BB3D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00" y="0"/>
            <a:ext cx="1435100" cy="2667000"/>
          </a:xfrm>
          <a:prstGeom prst="rect">
            <a:avLst/>
          </a:prstGeom>
        </p:spPr>
      </p:pic>
      <p:sp>
        <p:nvSpPr>
          <p:cNvPr id="16" name="Segnaposto testo 9">
            <a:extLst>
              <a:ext uri="{FF2B5EF4-FFF2-40B4-BE49-F238E27FC236}">
                <a16:creationId xmlns:a16="http://schemas.microsoft.com/office/drawing/2014/main" xmlns="" id="{D6D9DB74-3DAA-5449-B544-FCF9CF49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013" y="586353"/>
            <a:ext cx="10210006" cy="314325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7" name="Segnaposto testo 12">
            <a:extLst>
              <a:ext uri="{FF2B5EF4-FFF2-40B4-BE49-F238E27FC236}">
                <a16:creationId xmlns:a16="http://schemas.microsoft.com/office/drawing/2014/main" xmlns="" id="{43A3B4E0-AFFE-6A44-976C-4168E4F1BA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xmlns="" id="{8BB9DC90-BFB4-A849-9647-376D567A1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9B151087-90E4-474F-B997-343ABA1C92D3}" type="datetimeFigureOut">
              <a:rPr lang="it-IT" smtClean="0"/>
              <a:pPr/>
              <a:t>10/09/2019</a:t>
            </a:fld>
            <a:endParaRPr lang="it-IT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xmlns="" id="{EDBD3D85-43E2-8A49-94E1-946A68B1C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xmlns="" id="{9D90E039-3064-074E-B700-E7EAC93D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438D4B33-93DD-C04F-8358-1B1DB379B9A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76548A87-CB9D-C24D-B02F-A22DBA71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7" y="123033"/>
            <a:ext cx="9586913" cy="457199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85000"/>
                    <a:lumOff val="15000"/>
                  </a:schemeClr>
                </a:solidFill>
                <a:latin typeface="Avenir LT Std 65 Medium" panose="020B04020202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712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E08C0EC-A937-784D-B1BD-A67CEA4C4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578"/>
            <a:ext cx="12192000" cy="6823422"/>
          </a:xfrm>
          <a:prstGeom prst="rect">
            <a:avLst/>
          </a:prstGeom>
        </p:spPr>
      </p:pic>
      <p:sp>
        <p:nvSpPr>
          <p:cNvPr id="4" name="Segnaposto testo 9">
            <a:extLst>
              <a:ext uri="{FF2B5EF4-FFF2-40B4-BE49-F238E27FC236}">
                <a16:creationId xmlns:a16="http://schemas.microsoft.com/office/drawing/2014/main" xmlns="" id="{3D2F69E8-2A0C-184F-9029-065BEE244F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875" y="4090451"/>
            <a:ext cx="5523126" cy="133128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24298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90C5B34-5EC5-874F-911B-BDF46428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A9C3B71-E6FE-654C-AED2-917DAC42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58DA77C-3D86-1141-BB83-F7E5CF919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9B151087-90E4-474F-B997-343ABA1C92D3}" type="datetimeFigureOut">
              <a:rPr lang="it-IT" smtClean="0"/>
              <a:pPr/>
              <a:t>10/09/2019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0110752-3266-ED48-89D9-FF9D90740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7B598BC-9F22-1A41-B07C-FB619C6E0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anose="020B0402020203020204" pitchFamily="34" charset="0"/>
              </a:defRPr>
            </a:lvl1pPr>
          </a:lstStyle>
          <a:p>
            <a:fld id="{438D4B33-93DD-C04F-8358-1B1DB379B9A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838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2" r:id="rId3"/>
    <p:sldLayoutId id="2147483656" r:id="rId4"/>
    <p:sldLayoutId id="2147483659" r:id="rId5"/>
    <p:sldLayoutId id="2147483653" r:id="rId6"/>
    <p:sldLayoutId id="2147483658" r:id="rId7"/>
    <p:sldLayoutId id="2147483654" r:id="rId8"/>
    <p:sldLayoutId id="2147483660" r:id="rId9"/>
    <p:sldLayoutId id="2147483655" r:id="rId10"/>
    <p:sldLayoutId id="21474836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85000"/>
              <a:lumOff val="15000"/>
            </a:schemeClr>
          </a:solidFill>
          <a:latin typeface="Avenir LT Std 65 Medium" panose="020B04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85000"/>
              <a:lumOff val="15000"/>
            </a:schemeClr>
          </a:solidFill>
          <a:latin typeface="Avenir LT Std 35 Light" panose="020B04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BA3D75B-3AB5-E14F-9FD4-CC2FD6024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873" y="3142212"/>
            <a:ext cx="5105116" cy="144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Come l’identità diventa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valore sociale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11A68A1-4AE3-8D42-814B-5154F17D0D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Sara Depedri</a:t>
            </a:r>
          </a:p>
        </p:txBody>
      </p:sp>
    </p:spTree>
    <p:extLst>
      <p:ext uri="{BB962C8B-B14F-4D97-AF65-F5344CB8AC3E}">
        <p14:creationId xmlns:p14="http://schemas.microsoft.com/office/powerpoint/2010/main" val="15532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59553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b="1" dirty="0"/>
              <a:t>Il valore sociale in sintesi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37D98E-10D2-7440-BFFE-6EF4CF327E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1181098"/>
            <a:ext cx="10559255" cy="50905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sz="2200" b="1" dirty="0" smtClean="0"/>
              <a:t>dimensione </a:t>
            </a:r>
            <a:r>
              <a:rPr lang="it-IT" sz="2200" b="1" dirty="0"/>
              <a:t>micro</a:t>
            </a:r>
            <a:r>
              <a:rPr lang="it-IT" sz="2200" dirty="0"/>
              <a:t>: il benessere generato </a:t>
            </a:r>
            <a:r>
              <a:rPr lang="it-IT" sz="2200" b="1" dirty="0"/>
              <a:t>per la singola persona </a:t>
            </a:r>
            <a:r>
              <a:rPr lang="it-IT" sz="2200" dirty="0"/>
              <a:t>al centro dell’azione (prevalentemente ma non esclusivamente i beneficiari diretti dei servizi/degli inserimenti lavorativi) </a:t>
            </a:r>
          </a:p>
          <a:p>
            <a:pPr algn="just">
              <a:lnSpc>
                <a:spcPct val="100000"/>
              </a:lnSpc>
            </a:pPr>
            <a:r>
              <a:rPr lang="it-IT" sz="2200" b="1" dirty="0" smtClean="0"/>
              <a:t>dimensione </a:t>
            </a:r>
            <a:r>
              <a:rPr lang="it-IT" sz="2200" b="1" dirty="0" err="1"/>
              <a:t>meso</a:t>
            </a:r>
            <a:r>
              <a:rPr lang="it-IT" sz="2200" dirty="0"/>
              <a:t>: </a:t>
            </a:r>
            <a:r>
              <a:rPr lang="it-IT" sz="2200" b="1" dirty="0"/>
              <a:t>nel contesto organizzativo</a:t>
            </a:r>
            <a:r>
              <a:rPr lang="it-IT" sz="2200" dirty="0"/>
              <a:t>, attivando procedure e processi che rispettino e generino valori, inserendo nella propria pianificazione gli elementi sociali accanto a (e in bilanciamento con) quelli imprenditoriali</a:t>
            </a:r>
          </a:p>
          <a:p>
            <a:pPr algn="just">
              <a:lnSpc>
                <a:spcPct val="100000"/>
              </a:lnSpc>
            </a:pPr>
            <a:r>
              <a:rPr lang="it-IT" sz="2200" b="1" dirty="0" smtClean="0"/>
              <a:t>dimensione </a:t>
            </a:r>
            <a:r>
              <a:rPr lang="it-IT" sz="2200" b="1" dirty="0"/>
              <a:t>macro</a:t>
            </a:r>
            <a:r>
              <a:rPr lang="it-IT" sz="2200" dirty="0"/>
              <a:t>: </a:t>
            </a:r>
            <a:r>
              <a:rPr lang="it-IT" sz="2200" b="1" dirty="0"/>
              <a:t>per il territorio e la comunità</a:t>
            </a:r>
            <a:r>
              <a:rPr lang="it-IT" sz="2200" dirty="0"/>
              <a:t>, nell’ottica di cambiare componenti sociali estese, culture e comportamenti, il livello di vita nel territorio, rispondendo a problemi sociali diffusi, relazionandosi con il contesto </a:t>
            </a:r>
            <a:r>
              <a:rPr lang="it-IT" sz="2200" dirty="0" smtClean="0"/>
              <a:t>politico</a:t>
            </a:r>
            <a:r>
              <a:rPr lang="it-IT" sz="2200" dirty="0"/>
              <a:t>, socio-economico, </a:t>
            </a:r>
            <a:r>
              <a:rPr lang="it-IT" sz="2200" dirty="0" smtClean="0"/>
              <a:t>produttivo</a:t>
            </a:r>
            <a:endParaRPr lang="it-IT" sz="2200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61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71745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b="1" dirty="0"/>
              <a:t>Esempi concreti e risultati monitorabili: dimensioni micro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6130050-6C17-486A-8490-8FACF8E6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84" y="2382543"/>
            <a:ext cx="4369209" cy="31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51E875F-FE64-4BCB-9410-EBEC8D990B5A}"/>
              </a:ext>
            </a:extLst>
          </p:cNvPr>
          <p:cNvSpPr txBox="1"/>
          <p:nvPr/>
        </p:nvSpPr>
        <p:spPr>
          <a:xfrm>
            <a:off x="7251984" y="195935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Valore sociale per i lavoratori svantaggiati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331ECEED-A9A6-4906-A602-C0052FD8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1114782"/>
            <a:ext cx="5842931" cy="2535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FC2A125-5475-4B27-8AFC-CF5D4F04B881}"/>
              </a:ext>
            </a:extLst>
          </p:cNvPr>
          <p:cNvSpPr txBox="1"/>
          <p:nvPr/>
        </p:nvSpPr>
        <p:spPr>
          <a:xfrm>
            <a:off x="407369" y="77622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7030A0"/>
                </a:solidFill>
              </a:rPr>
              <a:t>Valore </a:t>
            </a:r>
            <a:r>
              <a:rPr lang="it-IT" sz="1600" b="1" i="1" dirty="0" smtClean="0">
                <a:solidFill>
                  <a:srgbClr val="7030A0"/>
                </a:solidFill>
              </a:rPr>
              <a:t>sociale per </a:t>
            </a:r>
            <a:r>
              <a:rPr lang="it-IT" sz="1600" b="1" i="1" dirty="0">
                <a:solidFill>
                  <a:srgbClr val="7030A0"/>
                </a:solidFill>
              </a:rPr>
              <a:t>le famiglie degli utenti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648911BF-23A1-401B-883A-6AA98BEB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4439467"/>
            <a:ext cx="5070855" cy="228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AF41F72-845B-44E3-9325-4B99636386D6}"/>
              </a:ext>
            </a:extLst>
          </p:cNvPr>
          <p:cNvSpPr txBox="1"/>
          <p:nvPr/>
        </p:nvSpPr>
        <p:spPr>
          <a:xfrm>
            <a:off x="407369" y="4015577"/>
            <a:ext cx="3684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accent2"/>
                </a:solidFill>
              </a:rPr>
              <a:t>Valore sociale per i lavoratori ordinari</a:t>
            </a:r>
          </a:p>
        </p:txBody>
      </p:sp>
    </p:spTree>
    <p:extLst>
      <p:ext uri="{BB962C8B-B14F-4D97-AF65-F5344CB8AC3E}">
        <p14:creationId xmlns:p14="http://schemas.microsoft.com/office/powerpoint/2010/main" val="41899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0864010" cy="457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b="1" dirty="0"/>
              <a:t>Esempi concreti e risultati monitorabili: dimensione </a:t>
            </a:r>
            <a:r>
              <a:rPr lang="it-IT" b="1" dirty="0" err="1" smtClean="0"/>
              <a:t>meso</a:t>
            </a:r>
            <a:r>
              <a:rPr lang="it-IT" b="1" dirty="0" smtClean="0"/>
              <a:t>/A</a:t>
            </a:r>
            <a:endParaRPr lang="it-IT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5CA225C-4EF2-4920-9CF5-18111B2821CE}"/>
              </a:ext>
            </a:extLst>
          </p:cNvPr>
          <p:cNvSpPr/>
          <p:nvPr/>
        </p:nvSpPr>
        <p:spPr>
          <a:xfrm>
            <a:off x="387927" y="950803"/>
            <a:ext cx="112831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Coinvolgimento</a:t>
            </a:r>
            <a:endParaRPr lang="it-IT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base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 delle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cooperative sociali spesso molto </a:t>
            </a:r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numerosa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, ma </a:t>
            </a: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poco </a:t>
            </a:r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aperta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 al coinvolgimento di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categorie eterogenee (</a:t>
            </a:r>
            <a:r>
              <a:rPr lang="it-IT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multistakeholdership</a:t>
            </a: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 teorica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)</a:t>
            </a:r>
            <a:endParaRPr lang="it-IT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forte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il </a:t>
            </a:r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coinvolgimento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 di </a:t>
            </a:r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volontari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 (70% a livello campionario ma con incidenze dei volontari sul totale soci prossime al 5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nel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40%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circa presenti </a:t>
            </a:r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altre </a:t>
            </a: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organizzazioni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nelle «A»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e plurime coinvolti i </a:t>
            </a:r>
            <a:r>
              <a:rPr lang="it-IT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famigliari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 di utenti nel 20% dei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casi</a:t>
            </a:r>
          </a:p>
          <a:p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/>
            </a:r>
            <a:b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</a:br>
            <a:r>
              <a:rPr lang="it-IT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CdA</a:t>
            </a:r>
            <a:endParaRPr lang="it-IT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media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di 6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membri,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quasi sempre presenti </a:t>
            </a: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volontari</a:t>
            </a:r>
            <a:endParaRPr lang="it-IT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molti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esclusivi di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lavoratori</a:t>
            </a:r>
            <a:endParaRPr lang="it-IT" sz="2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partecipazione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alle assemblee migliorabile: media del 65% (eterogenea nei territori, per tipologia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«A-B»,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per dimensione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>)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  <a:t/>
            </a:r>
            <a:b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</a:rPr>
            </a:br>
            <a:endParaRPr lang="it-IT" sz="2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0864010" cy="457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b="1" dirty="0"/>
              <a:t>Esempi concreti e risultati monitorabili: dimensione </a:t>
            </a:r>
            <a:r>
              <a:rPr lang="it-IT" b="1" dirty="0" err="1" smtClean="0"/>
              <a:t>meso</a:t>
            </a:r>
            <a:r>
              <a:rPr lang="it-IT" b="1" dirty="0" smtClean="0"/>
              <a:t>/B</a:t>
            </a:r>
            <a:endParaRPr lang="it-IT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5CA225C-4EF2-4920-9CF5-18111B2821CE}"/>
              </a:ext>
            </a:extLst>
          </p:cNvPr>
          <p:cNvSpPr/>
          <p:nvPr/>
        </p:nvSpPr>
        <p:spPr>
          <a:xfrm>
            <a:off x="387927" y="889843"/>
            <a:ext cx="112831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Equità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basso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coinvolgimento tra i soci di giovani </a:t>
            </a:r>
            <a:r>
              <a:rPr lang="it-I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under 30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e di </a:t>
            </a:r>
            <a:r>
              <a:rPr lang="it-I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minoranze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 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etniche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sempre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molte </a:t>
            </a:r>
            <a:r>
              <a:rPr lang="it-I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donne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 in </a:t>
            </a:r>
            <a:r>
              <a:rPr lang="it-IT" sz="2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CdA</a:t>
            </a:r>
            <a:endParaRPr lang="it-IT" sz="2200" dirty="0" smtClean="0">
              <a:solidFill>
                <a:prstClr val="black">
                  <a:lumMod val="85000"/>
                  <a:lumOff val="15000"/>
                </a:prstClr>
              </a:solidFill>
              <a:latin typeface="Avenir LT Std 35 Light" panose="020B0402020203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bassi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o non presenti i </a:t>
            </a:r>
            <a:r>
              <a:rPr lang="it-I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compensi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 per le cariche ad eccezione dei 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revisori</a:t>
            </a:r>
          </a:p>
          <a:p>
            <a:pPr lvl="0" algn="just"/>
            <a:endParaRPr lang="it-IT" sz="2200" dirty="0">
              <a:solidFill>
                <a:prstClr val="black">
                  <a:lumMod val="85000"/>
                  <a:lumOff val="15000"/>
                </a:prstClr>
              </a:solidFill>
              <a:latin typeface="Avenir LT Std 35 Light" panose="020B0402020203020204" pitchFamily="34" charset="0"/>
            </a:endParaRPr>
          </a:p>
          <a:p>
            <a:pPr lvl="0" algn="just" defTabSz="457200" eaLnBrk="0" hangingPunct="0"/>
            <a:r>
              <a:rPr lang="it-I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Eterogeneità di bisogni </a:t>
            </a:r>
            <a:r>
              <a:rPr lang="it-IT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soddisfatti </a:t>
            </a:r>
          </a:p>
          <a:p>
            <a:pPr marL="342900" lvl="0" indent="-342900" algn="just" defTabSz="457200" eaLnBrk="0" hangingPunct="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circa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3 mln di </a:t>
            </a:r>
            <a:r>
              <a:rPr lang="it-IT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utenti disagiati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(64% del totale utenti) seguiti dalle cooperative sociali, di cui il 31,1% disabilità e non autosufficienza, 27,3% esclusione  sociale e povertà, 20,3% malattia, 12,4% immigrazione (Istat 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2011)</a:t>
            </a:r>
          </a:p>
          <a:p>
            <a:pPr marL="342900" lvl="0" indent="-342900" algn="just" defTabSz="457200" eaLnBrk="0" hangingPunct="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per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le 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«A»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l’integrazione di servizio in un sistema di rete e di filiera è ancora poco 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diffusa</a:t>
            </a:r>
          </a:p>
          <a:p>
            <a:pPr marL="342900" lvl="0" indent="-342900" algn="just" defTabSz="457200" eaLnBrk="0" hangingPunct="0">
              <a:buFont typeface="Arial" panose="020B0604020202020204" pitchFamily="34" charset="0"/>
              <a:buChar char="•"/>
            </a:pP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apertura a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processi di formazione e laboratori (offerti nel 48% delle cooperative sociali con utenti «compatibili» all’inclusione 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lavorativa)</a:t>
            </a:r>
          </a:p>
          <a:p>
            <a:pPr marL="342900" lvl="0" indent="-342900" algn="just" defTabSz="457200" eaLnBrk="0" hangingPunct="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p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er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le </a:t>
            </a:r>
            <a:r>
              <a:rPr lang="it-IT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«B»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Avenir LT Std 35 Light" panose="020B0402020203020204" pitchFamily="34" charset="0"/>
              </a:rPr>
              <a:t>spiccata filiera nel lavoro (con collaborazioni in ingresso e in uscita), ma poco sulla socializzazione </a:t>
            </a:r>
            <a:endParaRPr lang="it-IT" sz="2200" dirty="0">
              <a:solidFill>
                <a:prstClr val="black">
                  <a:lumMod val="85000"/>
                  <a:lumOff val="15000"/>
                </a:prstClr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0411164" cy="457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b="1" dirty="0"/>
              <a:t>Esempi concreti e risultati monitorabili: valore sociale di rete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9E7328B-0076-43AE-A2DC-88CCC3814C3B}"/>
              </a:ext>
            </a:extLst>
          </p:cNvPr>
          <p:cNvSpPr txBox="1">
            <a:spLocks/>
          </p:cNvSpPr>
          <p:nvPr/>
        </p:nvSpPr>
        <p:spPr>
          <a:xfrm>
            <a:off x="421916" y="4646830"/>
            <a:ext cx="11358752" cy="185646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sz="2000" b="1" dirty="0">
                <a:solidFill>
                  <a:schemeClr val="accent2"/>
                </a:solidFill>
                <a:latin typeface="Avenir LT Std 35 Light" panose="020B0402020203020204" pitchFamily="34" charset="0"/>
                <a:ea typeface="ＭＳ Ｐゴシック" pitchFamily="34" charset="-128"/>
              </a:rPr>
              <a:t>Di condivisione</a:t>
            </a:r>
            <a:r>
              <a:rPr lang="it-IT" sz="2000" b="1" dirty="0" smtClean="0">
                <a:solidFill>
                  <a:schemeClr val="accent2"/>
                </a:solidFill>
                <a:latin typeface="Avenir LT Std 35 Light" panose="020B0402020203020204" pitchFamily="34" charset="0"/>
                <a:ea typeface="ＭＳ Ｐゴシック" pitchFamily="34" charset="-128"/>
              </a:rPr>
              <a:t>:</a:t>
            </a:r>
          </a:p>
          <a:p>
            <a:pPr>
              <a:lnSpc>
                <a:spcPct val="80000"/>
              </a:lnSpc>
            </a:pPr>
            <a:endParaRPr lang="it-IT" sz="2000" b="1" dirty="0">
              <a:solidFill>
                <a:schemeClr val="accent2"/>
              </a:solidFill>
              <a:latin typeface="Avenir LT Std 35 Light" panose="020B0402020203020204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Rete complessa media: con 6 altre coop sociali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, 4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associazioni, 1 </a:t>
            </a:r>
            <a:r>
              <a:rPr lang="it-IT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OdV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 </a:t>
            </a: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ma poche azioni solidali tra </a:t>
            </a:r>
            <a:r>
              <a:rPr lang="it-IT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cooperative</a:t>
            </a:r>
            <a:endParaRPr lang="it-IT" sz="2200" dirty="0">
              <a:solidFill>
                <a:schemeClr val="tx1">
                  <a:lumMod val="85000"/>
                  <a:lumOff val="15000"/>
                </a:schemeClr>
              </a:solidFill>
              <a:latin typeface="Avenir LT Std 35 Light" panose="020B0402020203020204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rPr>
              <a:t>Benefici indotti sociali: nel 36% dei casi si realizzano attività sociali in rete con costi a proprio carico</a:t>
            </a:r>
          </a:p>
          <a:p>
            <a:pPr>
              <a:lnSpc>
                <a:spcPct val="80000"/>
              </a:lnSpc>
            </a:pPr>
            <a:r>
              <a:rPr lang="it-IT" sz="1900" dirty="0">
                <a:ea typeface="ＭＳ Ｐゴシック" pitchFamily="34" charset="-128"/>
              </a:rPr>
              <a:t/>
            </a:r>
            <a:br>
              <a:rPr lang="it-IT" sz="1900" dirty="0">
                <a:ea typeface="ＭＳ Ｐゴシック" pitchFamily="34" charset="-128"/>
              </a:rPr>
            </a:br>
            <a:r>
              <a:rPr lang="it-IT" sz="1900" dirty="0">
                <a:ea typeface="ＭＳ Ｐゴシック" pitchFamily="34" charset="-128"/>
              </a:rPr>
              <a:t/>
            </a:r>
            <a:br>
              <a:rPr lang="it-IT" sz="1900" dirty="0">
                <a:ea typeface="ＭＳ Ｐゴシック" pitchFamily="34" charset="-128"/>
              </a:rPr>
            </a:br>
            <a:r>
              <a:rPr lang="it-IT" sz="1900" dirty="0">
                <a:ea typeface="ＭＳ Ｐゴシック" pitchFamily="34" charset="-128"/>
              </a:rPr>
              <a:t/>
            </a:r>
            <a:br>
              <a:rPr lang="it-IT" sz="1900" dirty="0">
                <a:ea typeface="ＭＳ Ｐゴシック" pitchFamily="34" charset="-128"/>
              </a:rPr>
            </a:br>
            <a:r>
              <a:rPr lang="it-IT" sz="1900" dirty="0"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it-IT" sz="1900" b="1" dirty="0">
              <a:ea typeface="ＭＳ Ｐゴシック" pitchFamily="34" charset="-128"/>
            </a:endParaRP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A3260DA7-ECEE-4B63-A52D-A7487E49A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958432"/>
              </p:ext>
            </p:extLst>
          </p:nvPr>
        </p:nvGraphicFramePr>
        <p:xfrm>
          <a:off x="0" y="864066"/>
          <a:ext cx="5711406" cy="340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024EE928-47C9-4E52-A748-9977FE371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56569"/>
              </p:ext>
            </p:extLst>
          </p:nvPr>
        </p:nvGraphicFramePr>
        <p:xfrm>
          <a:off x="5634446" y="864067"/>
          <a:ext cx="6875601" cy="349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09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0971852" cy="457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b="1" dirty="0"/>
              <a:t>Esempi concreti e risultati monitorabili: dimensioni macro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2CBDB2B8-A68D-4082-8FA7-4A3CFDD7F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322190"/>
              </p:ext>
            </p:extLst>
          </p:nvPr>
        </p:nvGraphicFramePr>
        <p:xfrm>
          <a:off x="126207" y="988098"/>
          <a:ext cx="5154343" cy="319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7D635A9E-75CF-4059-8CA3-985E94E80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17586"/>
              </p:ext>
            </p:extLst>
          </p:nvPr>
        </p:nvGraphicFramePr>
        <p:xfrm>
          <a:off x="361490" y="3660078"/>
          <a:ext cx="4844118" cy="319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0F4A242-7770-4D1C-9C26-861B7BB4B07A}"/>
              </a:ext>
            </a:extLst>
          </p:cNvPr>
          <p:cNvSpPr txBox="1"/>
          <p:nvPr/>
        </p:nvSpPr>
        <p:spPr>
          <a:xfrm>
            <a:off x="361490" y="1026632"/>
            <a:ext cx="107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Processi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74E7BBA-0D71-4333-8622-7838FBC0EF7D}"/>
              </a:ext>
            </a:extLst>
          </p:cNvPr>
          <p:cNvSpPr txBox="1"/>
          <p:nvPr/>
        </p:nvSpPr>
        <p:spPr>
          <a:xfrm>
            <a:off x="4646430" y="659139"/>
            <a:ext cx="397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Valore sociale verso la comunità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C7873FAE-72B8-4622-99AD-7E7FE7239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295361"/>
              </p:ext>
            </p:extLst>
          </p:nvPr>
        </p:nvGraphicFramePr>
        <p:xfrm>
          <a:off x="5828780" y="2195184"/>
          <a:ext cx="612013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799F28B-F50C-42D4-8F25-B68EA783AB4E}"/>
              </a:ext>
            </a:extLst>
          </p:cNvPr>
          <p:cNvSpPr txBox="1"/>
          <p:nvPr/>
        </p:nvSpPr>
        <p:spPr>
          <a:xfrm>
            <a:off x="6633980" y="1621705"/>
            <a:ext cx="446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Incidenza sulle politiche e la pianificazione territoriali</a:t>
            </a:r>
          </a:p>
        </p:txBody>
      </p:sp>
    </p:spTree>
    <p:extLst>
      <p:ext uri="{BB962C8B-B14F-4D97-AF65-F5344CB8AC3E}">
        <p14:creationId xmlns:p14="http://schemas.microsoft.com/office/powerpoint/2010/main" val="4825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2FAC640-4E53-1A46-9422-8BF6A7C561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9615" y="4068860"/>
            <a:ext cx="4902591" cy="1161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Valore sociale da valorizzare</a:t>
            </a:r>
          </a:p>
        </p:txBody>
      </p:sp>
    </p:spTree>
    <p:extLst>
      <p:ext uri="{BB962C8B-B14F-4D97-AF65-F5344CB8AC3E}">
        <p14:creationId xmlns:p14="http://schemas.microsoft.com/office/powerpoint/2010/main" val="32176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58310E-4AE7-D84C-8CA3-E4C076CEA30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858647" cy="457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it-IT" b="1" dirty="0" smtClean="0"/>
              <a:t>Valorizzazione nelle </a:t>
            </a:r>
            <a:r>
              <a:rPr lang="it-IT" b="1" dirty="0"/>
              <a:t>strategie </a:t>
            </a:r>
            <a:r>
              <a:rPr lang="it-IT" b="1" dirty="0" smtClean="0"/>
              <a:t>individuali e di </a:t>
            </a:r>
            <a:r>
              <a:rPr lang="it-IT" b="1" dirty="0"/>
              <a:t>gruppo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2C321D5-8BD5-004E-81C2-22100D78C09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987674"/>
            <a:ext cx="10559255" cy="46163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200" dirty="0"/>
              <a:t>Il valore sociale cresce </a:t>
            </a:r>
            <a:endParaRPr lang="it-IT" sz="2200" dirty="0" smtClean="0"/>
          </a:p>
          <a:p>
            <a:pPr marL="0" indent="0">
              <a:lnSpc>
                <a:spcPct val="100000"/>
              </a:lnSpc>
              <a:buNone/>
            </a:pPr>
            <a:endParaRPr lang="it-IT" sz="2200" dirty="0" smtClean="0"/>
          </a:p>
          <a:p>
            <a:pPr>
              <a:lnSpc>
                <a:spcPct val="100000"/>
              </a:lnSpc>
            </a:pPr>
            <a:r>
              <a:rPr lang="it-IT" sz="2200" dirty="0" smtClean="0"/>
              <a:t>quando </a:t>
            </a:r>
            <a:r>
              <a:rPr lang="it-IT" sz="2200" dirty="0"/>
              <a:t>è </a:t>
            </a:r>
            <a:r>
              <a:rPr lang="it-IT" sz="2200" b="1" dirty="0"/>
              <a:t>condiviso</a:t>
            </a:r>
            <a:r>
              <a:rPr lang="it-IT" sz="2200" dirty="0"/>
              <a:t> (seguendo logiche simili a quelle del capitale </a:t>
            </a:r>
            <a:r>
              <a:rPr lang="it-IT" sz="2200" dirty="0" smtClean="0"/>
              <a:t>sociale). La </a:t>
            </a:r>
            <a:r>
              <a:rPr lang="it-IT" sz="2200" dirty="0"/>
              <a:t>collaborazione in rete e la generazione di filiere sembrano </a:t>
            </a:r>
            <a:r>
              <a:rPr lang="it-IT" sz="2200" dirty="0" smtClean="0"/>
              <a:t>però traguardi </a:t>
            </a:r>
            <a:r>
              <a:rPr lang="it-IT" sz="2200" dirty="0"/>
              <a:t>(o obiettivi?) ancora troppo spesso non raggiunti </a:t>
            </a:r>
          </a:p>
          <a:p>
            <a:pPr>
              <a:lnSpc>
                <a:spcPct val="100000"/>
              </a:lnSpc>
            </a:pPr>
            <a:endParaRPr lang="it-IT" sz="2200" dirty="0"/>
          </a:p>
          <a:p>
            <a:pPr>
              <a:lnSpc>
                <a:spcPct val="100000"/>
              </a:lnSpc>
            </a:pPr>
            <a:r>
              <a:rPr lang="it-IT" sz="2200" dirty="0"/>
              <a:t>q</a:t>
            </a:r>
            <a:r>
              <a:rPr lang="it-IT" sz="2200" dirty="0" smtClean="0"/>
              <a:t>uando si realizza l’</a:t>
            </a:r>
            <a:r>
              <a:rPr lang="it-IT" sz="2200" b="1" dirty="0" smtClean="0"/>
              <a:t>analisi</a:t>
            </a:r>
            <a:r>
              <a:rPr lang="it-IT" sz="2200" dirty="0" smtClean="0"/>
              <a:t> </a:t>
            </a:r>
            <a:r>
              <a:rPr lang="it-IT" sz="2200" dirty="0"/>
              <a:t>della domanda/dei bisogni e dell’offerta/del sistema esistente, tale da comprendere spazi di nuova azione ed innovazione </a:t>
            </a:r>
          </a:p>
          <a:p>
            <a:pPr>
              <a:lnSpc>
                <a:spcPct val="100000"/>
              </a:lnSpc>
            </a:pPr>
            <a:endParaRPr lang="it-IT" sz="2200" dirty="0"/>
          </a:p>
          <a:p>
            <a:pPr>
              <a:lnSpc>
                <a:spcPct val="100000"/>
              </a:lnSpc>
            </a:pPr>
            <a:r>
              <a:rPr lang="it-IT" sz="2200" dirty="0"/>
              <a:t>q</a:t>
            </a:r>
            <a:r>
              <a:rPr lang="it-IT" sz="2200" dirty="0" smtClean="0"/>
              <a:t>uando ci </a:t>
            </a:r>
            <a:r>
              <a:rPr lang="it-IT" sz="2200" dirty="0"/>
              <a:t>si </a:t>
            </a:r>
            <a:r>
              <a:rPr lang="it-IT" sz="2200" b="1" dirty="0"/>
              <a:t>relaziona</a:t>
            </a:r>
            <a:r>
              <a:rPr lang="it-IT" sz="2200" dirty="0"/>
              <a:t> con la cittadinanza e si rinnova il patto con la stessa</a:t>
            </a:r>
          </a:p>
        </p:txBody>
      </p:sp>
    </p:spTree>
    <p:extLst>
      <p:ext uri="{BB962C8B-B14F-4D97-AF65-F5344CB8AC3E}">
        <p14:creationId xmlns:p14="http://schemas.microsoft.com/office/powerpoint/2010/main" val="3892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FB50634-45B9-794B-A74F-AA00007C64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0695673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Valorizzazione nelle</a:t>
            </a:r>
            <a:r>
              <a:rPr lang="it-IT" b="1" dirty="0" smtClean="0"/>
              <a:t> </a:t>
            </a:r>
            <a:r>
              <a:rPr lang="it-IT" b="1" dirty="0"/>
              <a:t>politiche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7EFCA77-F0D1-8F42-A573-5946F16174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Il valore sociale cresce </a:t>
            </a:r>
          </a:p>
          <a:p>
            <a:pPr>
              <a:lnSpc>
                <a:spcPct val="100000"/>
              </a:lnSpc>
            </a:pPr>
            <a:endParaRPr lang="it-IT" sz="2200" dirty="0" smtClean="0"/>
          </a:p>
          <a:p>
            <a:pPr>
              <a:lnSpc>
                <a:spcPct val="100000"/>
              </a:lnSpc>
            </a:pPr>
            <a:r>
              <a:rPr lang="it-IT" sz="2200" dirty="0"/>
              <a:t>c</a:t>
            </a:r>
            <a:r>
              <a:rPr lang="it-IT" sz="2200" dirty="0" smtClean="0"/>
              <a:t>on </a:t>
            </a:r>
            <a:r>
              <a:rPr lang="it-IT" sz="2200" dirty="0"/>
              <a:t>l’adozione di </a:t>
            </a:r>
            <a:r>
              <a:rPr lang="it-IT" sz="2200" b="1" dirty="0"/>
              <a:t>adeguati strumenti </a:t>
            </a:r>
            <a:r>
              <a:rPr lang="it-IT" sz="2200" dirty="0"/>
              <a:t>che tengano conto del valore sociale, con l’inserimento di </a:t>
            </a:r>
            <a:r>
              <a:rPr lang="it-IT" sz="2200" b="1" dirty="0"/>
              <a:t>adeguati indicatori </a:t>
            </a:r>
            <a:r>
              <a:rPr lang="it-IT" sz="2200" dirty="0"/>
              <a:t>qualitativi in sede di affidamenti</a:t>
            </a:r>
          </a:p>
          <a:p>
            <a:pPr>
              <a:lnSpc>
                <a:spcPct val="100000"/>
              </a:lnSpc>
            </a:pPr>
            <a:endParaRPr lang="it-IT" sz="2200" dirty="0"/>
          </a:p>
          <a:p>
            <a:pPr>
              <a:lnSpc>
                <a:spcPct val="100000"/>
              </a:lnSpc>
            </a:pPr>
            <a:r>
              <a:rPr lang="it-IT" sz="2200" dirty="0"/>
              <a:t>n</a:t>
            </a:r>
            <a:r>
              <a:rPr lang="it-IT" sz="2200" dirty="0" smtClean="0"/>
              <a:t>ella </a:t>
            </a:r>
            <a:r>
              <a:rPr lang="it-IT" sz="2200" b="1" dirty="0"/>
              <a:t>co-progettazione</a:t>
            </a:r>
            <a:r>
              <a:rPr lang="it-IT" sz="2200" dirty="0"/>
              <a:t> e con la </a:t>
            </a:r>
            <a:r>
              <a:rPr lang="it-IT" sz="2200" b="1" dirty="0"/>
              <a:t>partecipazione attiva </a:t>
            </a:r>
            <a:r>
              <a:rPr lang="it-IT" sz="2200" dirty="0"/>
              <a:t>ai processi di pianificazione locale, di definizione dei regolamenti</a:t>
            </a:r>
          </a:p>
          <a:p>
            <a:pPr>
              <a:lnSpc>
                <a:spcPct val="100000"/>
              </a:lnSpc>
            </a:pPr>
            <a:endParaRPr lang="it-IT" sz="2200" dirty="0"/>
          </a:p>
          <a:p>
            <a:pPr>
              <a:lnSpc>
                <a:spcPct val="100000"/>
              </a:lnSpc>
            </a:pPr>
            <a:r>
              <a:rPr lang="it-IT" sz="2200" dirty="0"/>
              <a:t>n</a:t>
            </a:r>
            <a:r>
              <a:rPr lang="it-IT" sz="2200" dirty="0" smtClean="0"/>
              <a:t>ello </a:t>
            </a:r>
            <a:r>
              <a:rPr lang="it-IT" sz="2200" b="1" dirty="0"/>
              <a:t>sfruttare opportunità</a:t>
            </a:r>
            <a:r>
              <a:rPr lang="it-IT" sz="2200" dirty="0"/>
              <a:t> che derivano da obblighi [quali il bilancio sociale, la VIS?]</a:t>
            </a:r>
          </a:p>
        </p:txBody>
      </p:sp>
    </p:spTree>
    <p:extLst>
      <p:ext uri="{BB962C8B-B14F-4D97-AF65-F5344CB8AC3E}">
        <p14:creationId xmlns:p14="http://schemas.microsoft.com/office/powerpoint/2010/main" val="38298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CBB0B3E-9E1F-924B-A3F7-9EE19F4A8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300" dirty="0">
                <a:solidFill>
                  <a:schemeClr val="bg2">
                    <a:lumMod val="50000"/>
                  </a:schemeClr>
                </a:solidFill>
              </a:rPr>
              <a:t>Grazie dell’attenzione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Sara Depedri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ara.depedri@euricse.eu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52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917747" cy="457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b="1" dirty="0"/>
              <a:t>Il valore sociale nelle </a:t>
            </a:r>
            <a:r>
              <a:rPr lang="it-IT" b="1" dirty="0"/>
              <a:t>parole del </a:t>
            </a:r>
            <a:r>
              <a:rPr lang="it-IT" b="1" dirty="0" smtClean="0"/>
              <a:t>Workshop </a:t>
            </a:r>
            <a:r>
              <a:rPr lang="it-IT" b="1" dirty="0"/>
              <a:t>WIS</a:t>
            </a:r>
            <a:endParaRPr lang="it-IT" b="1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37D98E-10D2-7440-BFFE-6EF4CF327E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4137" y="4615543"/>
            <a:ext cx="11599817" cy="19057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2200" dirty="0"/>
              <a:t>Si </a:t>
            </a:r>
            <a:r>
              <a:rPr lang="it-IT" sz="2200" dirty="0"/>
              <a:t>impone una riflessione che consideri il </a:t>
            </a:r>
            <a:r>
              <a:rPr lang="it-IT" sz="2200" dirty="0"/>
              <a:t>«</a:t>
            </a:r>
            <a:r>
              <a:rPr lang="it-IT" sz="2200" b="1" dirty="0"/>
              <a:t>valore </a:t>
            </a:r>
            <a:r>
              <a:rPr lang="it-IT" sz="2200" b="1" dirty="0"/>
              <a:t>complessivo</a:t>
            </a:r>
            <a:r>
              <a:rPr lang="it-IT" sz="2200" dirty="0"/>
              <a:t>» delle imprese sociali, riproponendo il necessario </a:t>
            </a:r>
            <a:r>
              <a:rPr lang="it-IT" sz="2200" b="1" dirty="0"/>
              <a:t>equilibrio</a:t>
            </a:r>
            <a:r>
              <a:rPr lang="it-IT" sz="2200" dirty="0"/>
              <a:t> strutturale tra </a:t>
            </a:r>
            <a:r>
              <a:rPr lang="it-IT" sz="2200" b="1" dirty="0"/>
              <a:t>dimensione economica </a:t>
            </a:r>
            <a:r>
              <a:rPr lang="it-IT" sz="2200" dirty="0"/>
              <a:t>e contributo al </a:t>
            </a:r>
            <a:r>
              <a:rPr lang="it-IT" sz="2200" b="1" dirty="0"/>
              <a:t>sostegno</a:t>
            </a:r>
            <a:r>
              <a:rPr lang="it-IT" sz="2200" dirty="0"/>
              <a:t> delle persone fragili, alla creazione di </a:t>
            </a:r>
            <a:r>
              <a:rPr lang="it-IT" sz="2200" b="1" dirty="0"/>
              <a:t>comunità</a:t>
            </a:r>
            <a:r>
              <a:rPr lang="it-IT" sz="2200" dirty="0"/>
              <a:t> e al rafforzamento delle </a:t>
            </a:r>
            <a:r>
              <a:rPr lang="it-IT" sz="2200" b="1" dirty="0"/>
              <a:t>reti fiduciarie</a:t>
            </a:r>
            <a:r>
              <a:rPr lang="it-IT" sz="2200" dirty="0"/>
              <a:t> e di </a:t>
            </a:r>
            <a:r>
              <a:rPr lang="it-IT" sz="2200" b="1" dirty="0"/>
              <a:t>capitale </a:t>
            </a:r>
            <a:r>
              <a:rPr lang="it-IT" sz="2200" b="1" dirty="0"/>
              <a:t>sociale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879566"/>
            <a:ext cx="6299047" cy="33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C41AFBB-45C9-F844-B12C-455809A93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726158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/>
              <a:t>Il valore sociale </a:t>
            </a:r>
            <a:r>
              <a:rPr lang="it-IT" b="1" dirty="0" smtClean="0"/>
              <a:t>nelle </a:t>
            </a:r>
            <a:r>
              <a:rPr lang="it-IT" b="1" dirty="0"/>
              <a:t>parole delle </a:t>
            </a:r>
            <a:r>
              <a:rPr lang="it-IT" b="1" dirty="0" smtClean="0"/>
              <a:t>imprese </a:t>
            </a:r>
            <a:r>
              <a:rPr lang="it-IT" b="1" dirty="0"/>
              <a:t>sociali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37D98E-10D2-7440-BFFE-6EF4CF327E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8460" y="985041"/>
            <a:ext cx="11583905" cy="5737976"/>
          </a:xfrm>
        </p:spPr>
        <p:txBody>
          <a:bodyPr>
            <a:noAutofit/>
          </a:bodyPr>
          <a:lstStyle/>
          <a:p>
            <a:pPr algn="just" fontAlgn="t">
              <a:lnSpc>
                <a:spcPct val="100000"/>
              </a:lnSpc>
              <a:spcAft>
                <a:spcPts val="1200"/>
              </a:spcAft>
            </a:pPr>
            <a:r>
              <a:rPr lang="it-IT" sz="2200" dirty="0"/>
              <a:t>«La cooperativa sociale è impegnata nella creazione di </a:t>
            </a:r>
            <a:r>
              <a:rPr lang="it-IT" sz="2200" b="1" dirty="0"/>
              <a:t>benessere</a:t>
            </a:r>
            <a:r>
              <a:rPr lang="it-IT" sz="2200" dirty="0"/>
              <a:t> e </a:t>
            </a:r>
            <a:r>
              <a:rPr lang="it-IT" sz="2200" b="1" dirty="0"/>
              <a:t>coesione </a:t>
            </a:r>
            <a:r>
              <a:rPr lang="it-IT" sz="2200" b="1" dirty="0" smtClean="0"/>
              <a:t>sociale </a:t>
            </a:r>
            <a:r>
              <a:rPr lang="it-IT" sz="2200" dirty="0"/>
              <a:t>e nella </a:t>
            </a:r>
            <a:r>
              <a:rPr lang="it-IT" sz="2200" b="1" dirty="0"/>
              <a:t>crescita di una </a:t>
            </a:r>
            <a:r>
              <a:rPr lang="it-IT" sz="2200" b="1" dirty="0" smtClean="0"/>
              <a:t>comunità </a:t>
            </a:r>
            <a:r>
              <a:rPr lang="it-IT" sz="2200" b="1" dirty="0"/>
              <a:t>s</a:t>
            </a:r>
            <a:r>
              <a:rPr lang="it-IT" sz="2200" b="1" dirty="0" smtClean="0"/>
              <a:t>olidale</a:t>
            </a:r>
            <a:r>
              <a:rPr lang="it-IT" sz="2200" dirty="0"/>
              <a:t>, attraverso la progettazione e la gestione di servizi alla persona. È impegnata nell’ideazione e realizzazione di </a:t>
            </a:r>
            <a:r>
              <a:rPr lang="it-IT" sz="2200" b="1" dirty="0"/>
              <a:t>nuovi servizi</a:t>
            </a:r>
            <a:r>
              <a:rPr lang="it-IT" sz="2200" dirty="0"/>
              <a:t>, in collaborazione con le </a:t>
            </a:r>
            <a:r>
              <a:rPr lang="it-IT" sz="2200" dirty="0"/>
              <a:t>i</a:t>
            </a:r>
            <a:r>
              <a:rPr lang="it-IT" sz="2200" dirty="0" smtClean="0"/>
              <a:t>stituzioni </a:t>
            </a:r>
            <a:r>
              <a:rPr lang="it-IT" sz="2200" dirty="0"/>
              <a:t>p</a:t>
            </a:r>
            <a:r>
              <a:rPr lang="it-IT" sz="2200" dirty="0" smtClean="0"/>
              <a:t>ubbliche</a:t>
            </a:r>
            <a:r>
              <a:rPr lang="it-IT" sz="2200" dirty="0"/>
              <a:t>, le aziende, le fondazioni e i cittadini, per rispondere ai numerosi </a:t>
            </a:r>
            <a:r>
              <a:rPr lang="it-IT" sz="2200" b="1" dirty="0"/>
              <a:t>bisogni sociali </a:t>
            </a:r>
            <a:r>
              <a:rPr lang="it-IT" sz="2200" b="1" dirty="0" smtClean="0"/>
              <a:t>emergenti</a:t>
            </a:r>
            <a:r>
              <a:rPr lang="it-IT" sz="2200" dirty="0" smtClean="0"/>
              <a:t>»</a:t>
            </a:r>
          </a:p>
          <a:p>
            <a:pPr algn="just" fontAlgn="t">
              <a:lnSpc>
                <a:spcPct val="100000"/>
              </a:lnSpc>
              <a:spcAft>
                <a:spcPts val="1200"/>
              </a:spcAft>
            </a:pPr>
            <a:r>
              <a:rPr lang="it-IT" sz="2200" dirty="0"/>
              <a:t>«Annoveriamo tra i nostri specifici scopi sociali, quello di permettere varie </a:t>
            </a:r>
            <a:r>
              <a:rPr lang="it-IT" sz="2200" b="1" dirty="0"/>
              <a:t>esperienze di integrazione sociale</a:t>
            </a:r>
            <a:r>
              <a:rPr lang="it-IT" sz="2200" dirty="0"/>
              <a:t>, di </a:t>
            </a:r>
            <a:r>
              <a:rPr lang="it-IT" sz="2200" b="1" dirty="0"/>
              <a:t>autodeterminazione</a:t>
            </a:r>
            <a:r>
              <a:rPr lang="it-IT" sz="2200" dirty="0"/>
              <a:t>, di </a:t>
            </a:r>
            <a:r>
              <a:rPr lang="it-IT" sz="2200" b="1" dirty="0"/>
              <a:t>sviluppo di potenzialità </a:t>
            </a:r>
            <a:r>
              <a:rPr lang="it-IT" sz="2200" dirty="0"/>
              <a:t>e quindi di </a:t>
            </a:r>
            <a:r>
              <a:rPr lang="it-IT" sz="2200" dirty="0" smtClean="0"/>
              <a:t>benessere (…) contribuendo</a:t>
            </a:r>
            <a:r>
              <a:rPr lang="it-IT" sz="2200" dirty="0"/>
              <a:t>, così, al bene della comunità </a:t>
            </a:r>
            <a:r>
              <a:rPr lang="it-IT" sz="2200" dirty="0" smtClean="0"/>
              <a:t>locale»</a:t>
            </a:r>
            <a:endParaRPr lang="it-IT" sz="2200" dirty="0"/>
          </a:p>
          <a:p>
            <a:pPr algn="just" fontAlgn="t">
              <a:lnSpc>
                <a:spcPct val="100000"/>
              </a:lnSpc>
              <a:spcAft>
                <a:spcPts val="1200"/>
              </a:spcAft>
            </a:pPr>
            <a:r>
              <a:rPr lang="it-IT" sz="2200" dirty="0"/>
              <a:t>«La </a:t>
            </a:r>
            <a:r>
              <a:rPr lang="it-IT" sz="2200" dirty="0" smtClean="0"/>
              <a:t>cooperativa sociale </a:t>
            </a:r>
            <a:r>
              <a:rPr lang="it-IT" sz="2200" dirty="0"/>
              <a:t>è composta da educatori professionali che credono nei valori del </a:t>
            </a:r>
            <a:r>
              <a:rPr lang="it-IT" sz="2200" b="1" dirty="0"/>
              <a:t>rispetto</a:t>
            </a:r>
            <a:r>
              <a:rPr lang="it-IT" sz="2200" dirty="0"/>
              <a:t>, </a:t>
            </a:r>
            <a:r>
              <a:rPr lang="it-IT" sz="2200" b="1" dirty="0"/>
              <a:t>onestà</a:t>
            </a:r>
            <a:r>
              <a:rPr lang="it-IT" sz="2200" dirty="0"/>
              <a:t>, </a:t>
            </a:r>
            <a:r>
              <a:rPr lang="it-IT" sz="2200" b="1" dirty="0"/>
              <a:t>trasparenza</a:t>
            </a:r>
            <a:r>
              <a:rPr lang="it-IT" sz="2200" dirty="0"/>
              <a:t>, </a:t>
            </a:r>
            <a:r>
              <a:rPr lang="it-IT" sz="2200" b="1" dirty="0"/>
              <a:t>giustizia</a:t>
            </a:r>
            <a:r>
              <a:rPr lang="it-IT" sz="2200" dirty="0"/>
              <a:t>, </a:t>
            </a:r>
            <a:r>
              <a:rPr lang="it-IT" sz="2200" b="1" dirty="0"/>
              <a:t>solidarietà</a:t>
            </a:r>
            <a:r>
              <a:rPr lang="it-IT" sz="2200" dirty="0"/>
              <a:t> e </a:t>
            </a:r>
            <a:r>
              <a:rPr lang="it-IT" sz="2200" b="1" dirty="0"/>
              <a:t>democrazia</a:t>
            </a:r>
            <a:r>
              <a:rPr lang="it-IT" sz="2200" dirty="0"/>
              <a:t>. Attiviamo quindi percorsi di partecipazione e comunicazione non solo come strategia di efficienza, ma soprattutto come scelta di </a:t>
            </a:r>
            <a:r>
              <a:rPr lang="it-IT" sz="2200" b="1" dirty="0"/>
              <a:t>qualità relazionale</a:t>
            </a:r>
            <a:r>
              <a:rPr lang="it-IT" sz="2200" dirty="0"/>
              <a:t>»</a:t>
            </a:r>
          </a:p>
          <a:p>
            <a:pPr marL="0" indent="0" fontAlgn="t">
              <a:buNone/>
            </a:pPr>
            <a:endParaRPr lang="it-IT" sz="2200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xmlns="" id="{72818F1E-530E-4509-B997-9F6993CB1EE0}"/>
              </a:ext>
            </a:extLst>
          </p:cNvPr>
          <p:cNvSpPr txBox="1">
            <a:spLocks/>
          </p:cNvSpPr>
          <p:nvPr/>
        </p:nvSpPr>
        <p:spPr>
          <a:xfrm>
            <a:off x="6356465" y="1160177"/>
            <a:ext cx="5616950" cy="239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endParaRPr lang="it-IT" sz="2200" dirty="0"/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xmlns="" id="{CBE83F1D-76B5-4D5F-A001-FB5200F1E6AE}"/>
              </a:ext>
            </a:extLst>
          </p:cNvPr>
          <p:cNvSpPr txBox="1">
            <a:spLocks/>
          </p:cNvSpPr>
          <p:nvPr/>
        </p:nvSpPr>
        <p:spPr>
          <a:xfrm>
            <a:off x="6356465" y="4078605"/>
            <a:ext cx="5616950" cy="2398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543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6F80EA6-B8B1-6A42-BD70-38CBE496FA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247187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b="1" dirty="0"/>
              <a:t>Il valore sociale </a:t>
            </a:r>
            <a:r>
              <a:rPr lang="it-IT" b="1" dirty="0" smtClean="0"/>
              <a:t>nelle </a:t>
            </a:r>
            <a:r>
              <a:rPr lang="it-IT" b="1" dirty="0"/>
              <a:t>parole della riforma del Terzo settore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3FA4CFB1-DFF6-D547-91D6-7A98F152C5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4696" y="1029738"/>
            <a:ext cx="11402608" cy="52862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2200" dirty="0"/>
              <a:t>Dalla L.106/2016 – art.1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200" dirty="0"/>
              <a:t>«Al fine di sostenere l'autonoma  iniziativa  dei  cittadini  che concorrono, anche in forma associata, a </a:t>
            </a:r>
            <a:r>
              <a:rPr lang="it-IT" sz="2200" b="1" dirty="0"/>
              <a:t>perseguire il bene comune, ad elevare i livelli di cittadinanza attiva, di  coesione  e  protezione sociale,  favorendo  la  partecipazione,  l'inclusione  e  il   pieno sviluppo della persona, a valorizzare il potenziale di crescita e  di occupazione lavorativa</a:t>
            </a:r>
            <a:r>
              <a:rPr lang="it-IT" sz="2200" dirty="0"/>
              <a:t> […] il Governo </a:t>
            </a:r>
            <a:r>
              <a:rPr lang="it-IT" sz="2200" dirty="0"/>
              <a:t>è</a:t>
            </a:r>
            <a:r>
              <a:rPr lang="it-IT" sz="2200" dirty="0" smtClean="0"/>
              <a:t> </a:t>
            </a:r>
            <a:r>
              <a:rPr lang="it-IT" sz="2200" dirty="0"/>
              <a:t>delegato ad </a:t>
            </a:r>
            <a:r>
              <a:rPr lang="it-IT" sz="2200" dirty="0" smtClean="0"/>
              <a:t>adottare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[…]</a:t>
            </a:r>
            <a:r>
              <a:rPr lang="it-IT" sz="2200" dirty="0" smtClean="0"/>
              <a:t>»</a:t>
            </a:r>
            <a:endParaRPr lang="it-IT" sz="2200" dirty="0"/>
          </a:p>
          <a:p>
            <a:pPr marL="0" indent="0" algn="just">
              <a:lnSpc>
                <a:spcPct val="100000"/>
              </a:lnSpc>
              <a:buNone/>
            </a:pPr>
            <a:endParaRPr lang="it-IT" sz="2200" dirty="0"/>
          </a:p>
          <a:p>
            <a:pPr algn="just">
              <a:lnSpc>
                <a:spcPct val="100000"/>
              </a:lnSpc>
            </a:pPr>
            <a:r>
              <a:rPr lang="it-IT" sz="2200" dirty="0"/>
              <a:t>Dal Decreto 4 luglio 2019 – Linee guida per la redazione del bilancio </a:t>
            </a:r>
            <a:r>
              <a:rPr lang="it-IT" sz="2200" dirty="0" smtClean="0"/>
              <a:t>sociale </a:t>
            </a:r>
            <a:r>
              <a:rPr lang="it-IT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(art.2) </a:t>
            </a:r>
            <a:endParaRPr lang="it-IT" sz="2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200" dirty="0"/>
              <a:t>«…implica la possibilità data ai soggetti interessati, attraverso il bilancio sociale, di conoscere il valore generato dall’organizzazione</a:t>
            </a:r>
            <a:r>
              <a:rPr lang="it-IT" sz="2200" dirty="0" smtClean="0"/>
              <a:t>»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575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78F91DD-01D8-274C-ADDF-977D72C0B9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9615" y="4068860"/>
            <a:ext cx="4902591" cy="1161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Valore economico e sociale: dimensioni conflittuali?</a:t>
            </a:r>
          </a:p>
        </p:txBody>
      </p:sp>
    </p:spTree>
    <p:extLst>
      <p:ext uri="{BB962C8B-B14F-4D97-AF65-F5344CB8AC3E}">
        <p14:creationId xmlns:p14="http://schemas.microsoft.com/office/powerpoint/2010/main" val="3263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F6D41F-8CA7-C54C-BEE4-681F329680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499736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b="1" dirty="0"/>
              <a:t>Il valore sociale ha spesso un valore economico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283F057B-0313-4C63-9B3B-3B427CBC9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29449"/>
              </p:ext>
            </p:extLst>
          </p:nvPr>
        </p:nvGraphicFramePr>
        <p:xfrm>
          <a:off x="390786" y="713318"/>
          <a:ext cx="10869354" cy="540069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34677">
                  <a:extLst>
                    <a:ext uri="{9D8B030D-6E8A-4147-A177-3AD203B41FA5}">
                      <a16:colId xmlns:a16="http://schemas.microsoft.com/office/drawing/2014/main" xmlns="" val="3709504698"/>
                    </a:ext>
                  </a:extLst>
                </a:gridCol>
                <a:gridCol w="5434677">
                  <a:extLst>
                    <a:ext uri="{9D8B030D-6E8A-4147-A177-3AD203B41FA5}">
                      <a16:colId xmlns:a16="http://schemas.microsoft.com/office/drawing/2014/main" xmlns="" val="4235222360"/>
                    </a:ext>
                  </a:extLst>
                </a:gridCol>
              </a:tblGrid>
              <a:tr h="475307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venir LT Std 35 Light" panose="020B0402020203020204" pitchFamily="34" charset="0"/>
                        </a:rPr>
                        <a:t>Socialmente</a:t>
                      </a:r>
                      <a:endParaRPr lang="it-IT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Avenir LT Std 35 Light" panose="020B0402020203020204" pitchFamily="34" charset="0"/>
                        </a:rPr>
                        <a:t>Economicamente</a:t>
                      </a:r>
                      <a:endParaRPr lang="it-IT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0289837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Coesione e inclusione 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Aumento degli acquisti, aumento delle prestazioni solidali reciproche, riduzione dei comportamenti opportunistici a danno delle categorie marginalizzate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0960262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Valorizzazione del potenziale di crescita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S</a:t>
                      </a:r>
                      <a:r>
                        <a:rPr lang="it-IT" sz="1600" dirty="0" smtClean="0">
                          <a:latin typeface="Avenir LT Std 35 Light" panose="020B0402020203020204" pitchFamily="34" charset="0"/>
                        </a:rPr>
                        <a:t>oggetti </a:t>
                      </a:r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più produttivi, migliori risposte al mercato del lavoro, aumento </a:t>
                      </a:r>
                      <a:r>
                        <a:rPr lang="it-IT" sz="1600" dirty="0" smtClean="0">
                          <a:latin typeface="Avenir LT Std 35 Light" panose="020B0402020203020204" pitchFamily="34" charset="0"/>
                        </a:rPr>
                        <a:t>dell’imprenditorialità</a:t>
                      </a:r>
                      <a:endParaRPr lang="it-IT" sz="1600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329579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Inclusione lavorativa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</a:t>
                      </a:r>
                      <a:r>
                        <a:rPr lang="it-IT" sz="1600" dirty="0" smtClean="0">
                          <a:latin typeface="Avenir LT Std 35 Light" panose="020B0402020203020204" pitchFamily="34" charset="0"/>
                        </a:rPr>
                        <a:t>iduzione </a:t>
                      </a:r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del sostegno economico a persone con </a:t>
                      </a:r>
                      <a:r>
                        <a:rPr lang="it-IT" sz="1600" dirty="0" smtClean="0">
                          <a:latin typeface="Avenir LT Std 35 Light" panose="020B0402020203020204" pitchFamily="34" charset="0"/>
                        </a:rPr>
                        <a:t>disabilità</a:t>
                      </a:r>
                      <a:endParaRPr lang="it-IT" sz="1600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634303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Risposta ai bisogni sociali emergenti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Riduzione dell’offerta profit e del lavoro sommerso (es. badanti), maggiore accesso al mercato del lavoro (es. da parte dei </a:t>
                      </a:r>
                      <a:r>
                        <a:rPr lang="it-IT" sz="1600" dirty="0" err="1">
                          <a:latin typeface="Avenir LT Std 35 Light" panose="020B0402020203020204" pitchFamily="34" charset="0"/>
                        </a:rPr>
                        <a:t>caregiver</a:t>
                      </a:r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 famigliari), creazione di nuove figure professionali e di nuova occupazione, riduzione del rischio di spopolamento dei territori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3885561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Creazione di capitale sociale (</a:t>
                      </a:r>
                      <a:r>
                        <a:rPr lang="it-IT" sz="1600" dirty="0" err="1">
                          <a:latin typeface="Avenir LT Std 35 Light" panose="020B0402020203020204" pitchFamily="34" charset="0"/>
                        </a:rPr>
                        <a:t>bridging</a:t>
                      </a:r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Economie di conoscenza con altre imprese in rete, aumento delle azioni solidali tra soggetti e tra imprese,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8677026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Riduzione dei 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Riduzione dei costi delle forze dell’ordine e del carcere,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531533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Partecipazione e cittadinanza attiva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Lavoro e consulenze gratuite per la generazione di servizi o di extra-servizi, migliori scelte collettive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7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1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F6D41F-8CA7-C54C-BEE4-681F329680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6207" y="123032"/>
            <a:ext cx="1154327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/>
              <a:t>Ovviamente</a:t>
            </a:r>
            <a:r>
              <a:rPr lang="it-IT" dirty="0"/>
              <a:t> </a:t>
            </a:r>
            <a:r>
              <a:rPr lang="it-IT" b="1" dirty="0"/>
              <a:t>non solo economico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xmlns="" id="{283F057B-0313-4C63-9B3B-3B427CBC9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77924"/>
              </p:ext>
            </p:extLst>
          </p:nvPr>
        </p:nvGraphicFramePr>
        <p:xfrm>
          <a:off x="227013" y="1516129"/>
          <a:ext cx="10869354" cy="427776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34677">
                  <a:extLst>
                    <a:ext uri="{9D8B030D-6E8A-4147-A177-3AD203B41FA5}">
                      <a16:colId xmlns:a16="http://schemas.microsoft.com/office/drawing/2014/main" xmlns="" val="3709504698"/>
                    </a:ext>
                  </a:extLst>
                </a:gridCol>
                <a:gridCol w="5434677">
                  <a:extLst>
                    <a:ext uri="{9D8B030D-6E8A-4147-A177-3AD203B41FA5}">
                      <a16:colId xmlns:a16="http://schemas.microsoft.com/office/drawing/2014/main" xmlns="" val="4235222360"/>
                    </a:ext>
                  </a:extLst>
                </a:gridCol>
              </a:tblGrid>
              <a:tr h="475307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venir LT Std 35 Light" panose="020B0402020203020204" pitchFamily="34" charset="0"/>
                        </a:rPr>
                        <a:t>Socialmente</a:t>
                      </a:r>
                      <a:endParaRPr lang="it-IT" sz="1600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Avenir LT Std 35 Light" panose="020B0402020203020204" pitchFamily="34" charset="0"/>
                        </a:rPr>
                        <a:t>senza </a:t>
                      </a:r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ricaduta economica quantificabile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0289837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Coesione e inclusione 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Appartenenza, dialogo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0960262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Valorizzazione del potenziale di crescita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Autostima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329579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Inclusione lavorativa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Auto-riconoscimento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634303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Risposta ai bisogni sociali emergenti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Benessere psico-fisico (oltre il ricorso al sanitario)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3885561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Creazione di capitale sociale (</a:t>
                      </a:r>
                      <a:r>
                        <a:rPr lang="it-IT" sz="1600" dirty="0" err="1">
                          <a:latin typeface="Avenir LT Std 35 Light" panose="020B0402020203020204" pitchFamily="34" charset="0"/>
                        </a:rPr>
                        <a:t>bridging</a:t>
                      </a:r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Conoscenza individuale, sensibilità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8677026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Riduzione dei 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Miglioramento della vita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531533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Partecipazione e cittadinanza attiva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venir LT Std 35 Light" panose="020B0402020203020204" pitchFamily="34" charset="0"/>
                        </a:rPr>
                        <a:t>Autodeterminazione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72202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endParaRPr lang="it-IT" sz="1600" dirty="0">
                        <a:latin typeface="Avenir LT Std 35 Light" panose="020B0402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latin typeface="Avenir LT Std 35 Light" panose="020B0402020203020204" pitchFamily="34" charset="0"/>
                        </a:rPr>
                        <a:t>Felicità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5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8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F6D41F-8CA7-C54C-BEE4-681F329680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123032"/>
            <a:ext cx="11160351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b="1" dirty="0"/>
              <a:t>Dimensioni da bilanciare nella </a:t>
            </a:r>
            <a:r>
              <a:rPr lang="it-IT" b="1" dirty="0" smtClean="0"/>
              <a:t>pianificazione </a:t>
            </a:r>
            <a:r>
              <a:rPr lang="it-IT" b="1" dirty="0"/>
              <a:t>strategica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4547286-B9E9-9348-B1B2-36E7BFF538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1181098"/>
            <a:ext cx="10559255" cy="49911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2200" b="1" dirty="0" smtClean="0"/>
              <a:t>Rischio</a:t>
            </a:r>
            <a:r>
              <a:rPr lang="it-IT" sz="2200" dirty="0" smtClean="0"/>
              <a:t>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200" dirty="0" smtClean="0"/>
              <a:t>la </a:t>
            </a:r>
            <a:r>
              <a:rPr lang="it-IT" sz="2200" dirty="0"/>
              <a:t>deriva imprenditoriale di molte imprese/cooperative sociali, non solo </a:t>
            </a:r>
            <a:r>
              <a:rPr lang="it-IT" sz="2200" dirty="0" smtClean="0"/>
              <a:t>nell’accezione </a:t>
            </a:r>
            <a:r>
              <a:rPr lang="it-IT" sz="2200" dirty="0"/>
              <a:t>positiva di innovazione e sviluppo, ma anche come conseguenza di pressioni competitive, dei meccanismi di assegnazione di commesse e appalti, della crescita dimensionale, di nuovi modi di concepirsi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22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200" dirty="0"/>
              <a:t>Il valore sociale è il reale </a:t>
            </a:r>
            <a:r>
              <a:rPr lang="it-IT" sz="2200" b="1" dirty="0"/>
              <a:t>elemento distintivo </a:t>
            </a:r>
            <a:r>
              <a:rPr lang="it-IT" sz="2200" dirty="0"/>
              <a:t>ed esso va rinnovato</a:t>
            </a:r>
          </a:p>
          <a:p>
            <a:pPr algn="just">
              <a:lnSpc>
                <a:spcPct val="100000"/>
              </a:lnSpc>
            </a:pPr>
            <a:r>
              <a:rPr lang="it-IT" sz="2200" dirty="0" smtClean="0"/>
              <a:t>aggiornando </a:t>
            </a:r>
            <a:r>
              <a:rPr lang="it-IT" sz="2200" dirty="0"/>
              <a:t>la propria mission (azione identitaria)</a:t>
            </a:r>
          </a:p>
          <a:p>
            <a:pPr algn="just">
              <a:lnSpc>
                <a:spcPct val="100000"/>
              </a:lnSpc>
            </a:pPr>
            <a:r>
              <a:rPr lang="it-IT" sz="2200" dirty="0" smtClean="0"/>
              <a:t>inserendo </a:t>
            </a:r>
            <a:r>
              <a:rPr lang="it-IT" sz="2200" dirty="0"/>
              <a:t>elementi </a:t>
            </a:r>
            <a:r>
              <a:rPr lang="it-IT" sz="2200" dirty="0" smtClean="0"/>
              <a:t>concreti di </a:t>
            </a:r>
            <a:r>
              <a:rPr lang="it-IT" sz="2200" dirty="0"/>
              <a:t>valore </a:t>
            </a:r>
            <a:r>
              <a:rPr lang="it-IT" sz="2200" dirty="0" smtClean="0"/>
              <a:t>sociale, </a:t>
            </a:r>
            <a:r>
              <a:rPr lang="it-IT" sz="2200" dirty="0"/>
              <a:t>monitorabili e </a:t>
            </a:r>
            <a:r>
              <a:rPr lang="it-IT" sz="2200" dirty="0" smtClean="0"/>
              <a:t>valutabili, nella </a:t>
            </a:r>
            <a:r>
              <a:rPr lang="it-IT" sz="2200" dirty="0"/>
              <a:t>propria pianificazione strategica, in modo che di essi si studino cause, conseguenze, interferenze e leve rispetto agli altri obiettivi organizzativi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4489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FECD72DF-ACD3-9146-8D52-C2BCDA9861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2015" y="3959766"/>
            <a:ext cx="6043916" cy="1476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Tradurre l’identità e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il valore sociale in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obiettivi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concreti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verificabili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1162</Words>
  <Application>Microsoft Office PowerPoint</Application>
  <PresentationFormat>Widescreen</PresentationFormat>
  <Paragraphs>129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Avenir LT Std 35 Light</vt:lpstr>
      <vt:lpstr>Avenir LT Std 65 Medium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Barberis</dc:creator>
  <cp:lastModifiedBy>Laura Galassi</cp:lastModifiedBy>
  <cp:revision>55</cp:revision>
  <dcterms:created xsi:type="dcterms:W3CDTF">2018-07-30T14:19:24Z</dcterms:created>
  <dcterms:modified xsi:type="dcterms:W3CDTF">2019-09-10T14:58:07Z</dcterms:modified>
</cp:coreProperties>
</file>